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4"/>
  </p:notesMasterIdLst>
  <p:handoutMasterIdLst>
    <p:handoutMasterId r:id="rId55"/>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300" r:id="rId20"/>
    <p:sldId id="264" r:id="rId21"/>
    <p:sldId id="281" r:id="rId22"/>
    <p:sldId id="283" r:id="rId23"/>
    <p:sldId id="301" r:id="rId24"/>
    <p:sldId id="306" r:id="rId25"/>
    <p:sldId id="282" r:id="rId26"/>
    <p:sldId id="279" r:id="rId27"/>
    <p:sldId id="302" r:id="rId28"/>
    <p:sldId id="280" r:id="rId29"/>
    <p:sldId id="265" r:id="rId30"/>
    <p:sldId id="284" r:id="rId31"/>
    <p:sldId id="305" r:id="rId32"/>
    <p:sldId id="285" r:id="rId33"/>
    <p:sldId id="286" r:id="rId34"/>
    <p:sldId id="287" r:id="rId35"/>
    <p:sldId id="288" r:id="rId36"/>
    <p:sldId id="289" r:id="rId37"/>
    <p:sldId id="291" r:id="rId38"/>
    <p:sldId id="292" r:id="rId39"/>
    <p:sldId id="293" r:id="rId40"/>
    <p:sldId id="266" r:id="rId41"/>
    <p:sldId id="294" r:id="rId42"/>
    <p:sldId id="296" r:id="rId43"/>
    <p:sldId id="267" r:id="rId44"/>
    <p:sldId id="295" r:id="rId45"/>
    <p:sldId id="297" r:id="rId46"/>
    <p:sldId id="298" r:id="rId47"/>
    <p:sldId id="307" r:id="rId48"/>
    <p:sldId id="303" r:id="rId49"/>
    <p:sldId id="304" r:id="rId50"/>
    <p:sldId id="308" r:id="rId51"/>
    <p:sldId id="309" r:id="rId52"/>
    <p:sldId id="310"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E6EFF"/>
    <a:srgbClr val="4D4F53"/>
    <a:srgbClr val="21D6FF"/>
    <a:srgbClr val="000000"/>
    <a:srgbClr val="4799FF"/>
    <a:srgbClr val="66CCFF"/>
    <a:srgbClr val="00B101"/>
    <a:srgbClr val="B31B1B"/>
    <a:srgbClr val="A2998B"/>
    <a:srgbClr val="9A1B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6"/>
    <p:restoredTop sz="85214" autoAdjust="0"/>
  </p:normalViewPr>
  <p:slideViewPr>
    <p:cSldViewPr snapToGrid="0" snapToObjects="1">
      <p:cViewPr>
        <p:scale>
          <a:sx n="110" d="100"/>
          <a:sy n="110" d="100"/>
        </p:scale>
        <p:origin x="2320" y="1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MICs 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GPGPUs</a:t>
            </a:r>
            <a:r>
              <a:rPr lang="en-US" baseline="0" dirty="0" smtClean="0"/>
              <a:t> 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and 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how the runtime generates and partitions loop tasks across a multi-core 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 loop-task object that contains the pointer to the function, the arguments, and the start and end indices of the initial range. We call this first loop task the root task.</a:t>
            </a:r>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a:t>
            </a:r>
            <a:r>
              <a:rPr lang="en-US" baseline="0" dirty="0" err="1" smtClean="0"/>
              <a:t>uthread</a:t>
            </a:r>
            <a:r>
              <a:rPr lang="en-US" baseline="0" dirty="0" smtClean="0"/>
              <a:t> is assigned one </a:t>
            </a:r>
            <a:r>
              <a:rPr lang="en-US" baseline="0" dirty="0" err="1" smtClean="0"/>
              <a:t>utask</a:t>
            </a:r>
            <a:r>
              <a:rPr lang="en-US" baseline="0" dirty="0" smtClean="0"/>
              <a:t>, and </a:t>
            </a:r>
            <a:r>
              <a:rPr lang="en-US" baseline="0" dirty="0" err="1" smtClean="0"/>
              <a:t>utasks</a:t>
            </a:r>
            <a:r>
              <a:rPr lang="en-US" baseline="0" dirty="0" smtClean="0"/>
              <a:t> can be grouped into task groups that must execute in lock-step.</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9044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side of this co-design approach for a 3P platform by describing 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35216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one example of a development flow for a new application with a high-performance target, which is very similar to what we just talked about.</a:t>
            </a:r>
          </a:p>
          <a:p>
            <a:endParaRPr lang="en-US" baseline="0" dirty="0" smtClean="0"/>
          </a:p>
          <a:p>
            <a:r>
              <a:rPr lang="en-US" baseline="0" dirty="0" smtClean="0"/>
              <a:t>We might start on a CMP, like the Intel Xeon, with a single-threaded scalar implementation to test for functionality and get a better understanding of the algorithm. CMPs have at least 4 cores these days, the Xeon can have up to 16 cores. Each core is an aggressive superscalar out-of-order core with packed-SIMD units.</a:t>
            </a:r>
          </a:p>
          <a:p>
            <a:endParaRPr lang="en-US" baseline="0" dirty="0" smtClean="0"/>
          </a:p>
          <a:p>
            <a:r>
              <a:rPr lang="en-US" baseline="0" dirty="0" smtClean="0"/>
              <a:t>Then we could either attempt to </a:t>
            </a:r>
            <a:r>
              <a:rPr lang="en-US" baseline="0" dirty="0" err="1" smtClean="0"/>
              <a:t>vectorize</a:t>
            </a:r>
            <a:r>
              <a:rPr lang="en-US" baseline="0" dirty="0" smtClean="0"/>
              <a:t> the single-threaded implementation with vector extensions like AVX to leverage the packed-SIMD units on most CMPs. Auto-vectorization is the preferred method of doing this, as opposed to using vector </a:t>
            </a:r>
            <a:r>
              <a:rPr lang="en-US" baseline="0" dirty="0" err="1" smtClean="0"/>
              <a:t>intrinsics</a:t>
            </a:r>
            <a:r>
              <a:rPr lang="en-US" baseline="0" dirty="0" smtClean="0"/>
              <a:t>, but if any of you have had experience trying to get auto-vectorization to work, you will know that it is never as simple as annotating loops with pragmas. You usually need specific optimizations to get the compiler to actually generate vector instructions, like making sure data structures are aligned to the SIMD width and minimizing control flow.</a:t>
            </a:r>
          </a:p>
          <a:p>
            <a:endParaRPr lang="en-US" baseline="0" dirty="0" smtClean="0"/>
          </a:p>
          <a:p>
            <a:r>
              <a:rPr lang="en-US" baseline="0" dirty="0" smtClean="0"/>
              <a:t>Another option is to parallelize the code with a multi-threaded implementation using a parallel programming framework. </a:t>
            </a:r>
            <a:r>
              <a:rPr lang="en-US" dirty="0" smtClean="0"/>
              <a:t>There</a:t>
            </a:r>
            <a:r>
              <a:rPr lang="en-US" baseline="0" dirty="0" smtClean="0"/>
              <a:t> are a lot of options for parallel programming frameworks, like </a:t>
            </a:r>
            <a:r>
              <a:rPr lang="en-US" baseline="0" dirty="0" err="1" smtClean="0"/>
              <a:t>OpenMP</a:t>
            </a:r>
            <a:r>
              <a:rPr lang="en-US" baseline="0" dirty="0" smtClean="0"/>
              <a:t> or </a:t>
            </a:r>
            <a:r>
              <a:rPr lang="en-US" baseline="0" dirty="0" err="1" smtClean="0"/>
              <a:t>Cilk</a:t>
            </a:r>
            <a:r>
              <a:rPr lang="en-US" baseline="0" dirty="0" smtClean="0"/>
              <a:t> or OpenCL, but in this example I’m showing Intel TBB, one of my personal favorites. Again, parallel programming has its own set of challenges as I’m sure many of you are familiar with, and optimizing a multi-threaded implementation is rarely a trivial process. (load balancing, cache locality, synchronization)</a:t>
            </a:r>
          </a:p>
          <a:p>
            <a:endParaRPr lang="en-US" baseline="0" dirty="0" smtClean="0"/>
          </a:p>
          <a:p>
            <a:r>
              <a:rPr lang="en-US" baseline="0" dirty="0" smtClean="0"/>
              <a:t>We could also add vectorization on top of multi-threading to extract as much performance out of the CMP as possible. Does anyone have any experience with this? Unfortunately it’s not always as simple as it might seem. The challenge stems from the different abstractions used by multi-threading and vectorization; although they may be </a:t>
            </a:r>
            <a:r>
              <a:rPr lang="en-US" baseline="0" dirty="0" err="1" smtClean="0"/>
              <a:t>composable</a:t>
            </a:r>
            <a:r>
              <a:rPr lang="en-US" baseline="0" dirty="0" smtClean="0"/>
              <a:t> but they’re not always aware of each other, which can create some issues.</a:t>
            </a:r>
          </a:p>
          <a:p>
            <a:endParaRPr lang="en-US" baseline="0" dirty="0" smtClean="0"/>
          </a:p>
          <a:p>
            <a:r>
              <a:rPr lang="en-US" dirty="0" smtClean="0"/>
              <a:t>Now</a:t>
            </a:r>
            <a:r>
              <a:rPr lang="en-US" baseline="0" dirty="0" smtClean="0"/>
              <a:t> we have an optimized CMP implementation, but what if we need more performance? We might need to starting porting this application to accelerators.</a:t>
            </a:r>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37</a:t>
            </a:fld>
            <a:endParaRPr lang="en-US"/>
          </a:p>
        </p:txBody>
      </p:sp>
    </p:spTree>
    <p:extLst>
      <p:ext uri="{BB962C8B-B14F-4D97-AF65-F5344CB8AC3E}">
        <p14:creationId xmlns:p14="http://schemas.microsoft.com/office/powerpoint/2010/main" val="66770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38</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several existing approaches to achieving a 3P platform.</a:t>
            </a:r>
          </a:p>
          <a:p>
            <a:endParaRPr lang="en-US" baseline="0" dirty="0" smtClean="0"/>
          </a:p>
          <a:p>
            <a:r>
              <a:rPr lang="en-US" baseline="0" dirty="0" smtClean="0"/>
              <a:t>Virtual 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generality of the applications that can use this framework. Even Halide has separate programming models for CMPs and GPGPUs.</a:t>
            </a:r>
          </a:p>
          <a:p>
            <a:endParaRPr lang="en-US" baseline="0" dirty="0" smtClean="0"/>
          </a:p>
          <a:p>
            <a:r>
              <a:rPr lang="en-US" dirty="0" smtClean="0"/>
              <a:t>Note</a:t>
            </a:r>
            <a:r>
              <a:rPr lang="en-US" baseline="0" dirty="0" smtClean="0"/>
              <a:t> that b</a:t>
            </a:r>
            <a:r>
              <a:rPr lang="en-US" dirty="0" smtClean="0"/>
              <a:t>oth</a:t>
            </a:r>
            <a:r>
              <a:rPr lang="en-US" baseline="0" dirty="0" smtClean="0"/>
              <a:t> of these examples are software-centric approaches that are designed to be used with a given set of hardware architectures. These approaches do a great job of unifying parallel abstractions for the programmer, but rely on software translation to map these abstractions to hardware, which can limit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what if we could push these common parallel abstractions down to the hardware and design a new architecture that can directly exploit them?</a:t>
            </a:r>
          </a:p>
          <a:p>
            <a:endParaRPr lang="en-US" baseline="0" dirty="0" smtClean="0"/>
          </a:p>
          <a:p>
            <a:r>
              <a:rPr lang="en-US" baseline="0" dirty="0" smtClean="0"/>
              <a:t>(The hypothesis is this: a software/hardware co-design approach offers the best chance of achieving a true 3P platform. What would such a platform look like?)</a:t>
            </a:r>
          </a:p>
          <a:p>
            <a:endParaRPr lang="en-US" baseline="0" dirty="0" smtClean="0"/>
          </a:p>
          <a:p>
            <a:r>
              <a:rPr lang="en-US" baseline="0" dirty="0" smtClean="0"/>
              <a:t>This leads us to the loop-task accelerator platform, my proposal for a software/hardware co-design approach for a 3P platform. The LTA platform is focuses on efficiently exploiting loop-task parallelism, a form of task parallelism exposed by the </a:t>
            </a:r>
            <a:r>
              <a:rPr lang="en-US" baseline="0" dirty="0" err="1" smtClean="0"/>
              <a:t>parallel_for</a:t>
            </a:r>
            <a:r>
              <a:rPr lang="en-US" baseline="0" dirty="0" smtClean="0"/>
              <a:t> construct, both across cores and within a core. This is done by exposing loop-tasks as the common abstraction a the programming API, runtime, ISA, and </a:t>
            </a:r>
            <a:r>
              <a:rPr lang="en-US" baseline="0" dirty="0" err="1" smtClean="0"/>
              <a:t>microarchitectural</a:t>
            </a:r>
            <a:r>
              <a:rPr lang="en-US" baseline="0" dirty="0" smtClean="0"/>
              <a:t> levels to achieve high performance, high portability, and high performance for a diverse range of loop-task parallelism.</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LTA-supported architectures and achieve high performance on both regular and irregular applications.</a:t>
            </a:r>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color conversion application kernel. </a:t>
            </a:r>
            <a:r>
              <a:rPr lang="en-US" dirty="0" err="1" smtClean="0"/>
              <a:t>RgbPixel</a:t>
            </a:r>
            <a:r>
              <a:rPr lang="en-US" baseline="0" dirty="0" smtClean="0"/>
              <a:t> has three field: red, green, blue. </a:t>
            </a:r>
            <a:r>
              <a:rPr lang="en-US" baseline="0" dirty="0" err="1" smtClean="0"/>
              <a:t>CmykPixel</a:t>
            </a:r>
            <a:r>
              <a:rPr lang="en-US" baseline="0" dirty="0" smtClean="0"/>
              <a:t> has four fields: cyan, magenta, yellow, black. Convert each pixel from RGB color space to CMYK color space. Localized computation, no inter-pixel dependencies.</a:t>
            </a:r>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Successful</a:t>
            </a:r>
            <a:r>
              <a:rPr lang="en-US" baseline="0" dirty="0" smtClean="0"/>
              <a:t> 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a:t>
            </a:r>
            <a:r>
              <a:rPr lang="en-US" baseline="0" dirty="0" smtClean="0"/>
              <a:t> are a lot of options for parallel programming frameworks, 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 Without going into too much detail about work-stealing, there have been a large body of work on the efficiency of pull-based models vs. push-based models, which allows for better load balancing.</a:t>
            </a:r>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point in the development flow is combining multi-threading across cores using TBB and vectorization within a core using AVX. </a:t>
            </a:r>
          </a:p>
          <a:p>
            <a:endParaRPr lang="en-US" baseline="0" dirty="0" smtClean="0"/>
          </a:p>
          <a:p>
            <a:r>
              <a:rPr lang="en-US" baseline="0" dirty="0" smtClean="0"/>
              <a:t>Theoretically, this implementation should extract the most performance out of the CMP by utilizing more resources. However, in practice, 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8.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6.png"/><Relationship Id="rId9"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file://localhost/Users/jiykim/vc/git-brg/b-exam/images/lta/runtime-2.png" TargetMode="External"/><Relationship Id="rId21" Type="http://schemas.openxmlformats.org/officeDocument/2006/relationships/image" Target="../media/image32.png"/><Relationship Id="rId22" Type="http://schemas.openxmlformats.org/officeDocument/2006/relationships/image" Target="file://localhost/Users/jiykim/vc/git-brg/b-exam/images/lta/runtime-1.png" TargetMode="External"/><Relationship Id="rId23" Type="http://schemas.openxmlformats.org/officeDocument/2006/relationships/image" Target="../media/image33.png"/><Relationship Id="rId24" Type="http://schemas.openxmlformats.org/officeDocument/2006/relationships/image" Target="file://localhost/Users/jiykim/vc/git-brg/b-exam/images/lta/runtime-0.png" TargetMode="External"/><Relationship Id="rId25" Type="http://schemas.openxmlformats.org/officeDocument/2006/relationships/image" Target="../media/image42.png"/><Relationship Id="rId10" Type="http://schemas.openxmlformats.org/officeDocument/2006/relationships/image" Target="file://localhost/Users/jiykim/vc/git-brg/b-exam/images/lta/runtime-7.png" TargetMode="External"/><Relationship Id="rId11" Type="http://schemas.openxmlformats.org/officeDocument/2006/relationships/image" Target="../media/image27.png"/><Relationship Id="rId12" Type="http://schemas.openxmlformats.org/officeDocument/2006/relationships/image" Target="file://localhost/Users/jiykim/vc/git-brg/b-exam/images/lta/runtime-6.png" TargetMode="External"/><Relationship Id="rId13" Type="http://schemas.openxmlformats.org/officeDocument/2006/relationships/image" Target="../media/image28.png"/><Relationship Id="rId14" Type="http://schemas.openxmlformats.org/officeDocument/2006/relationships/image" Target="file://localhost/Users/jiykim/vc/git-brg/b-exam/images/lta/runtime-5.png" TargetMode="External"/><Relationship Id="rId15" Type="http://schemas.openxmlformats.org/officeDocument/2006/relationships/image" Target="../media/image29.png"/><Relationship Id="rId16" Type="http://schemas.openxmlformats.org/officeDocument/2006/relationships/image" Target="file://localhost/Users/jiykim/vc/git-brg/b-exam/images/lta/runtime-4.png" TargetMode="External"/><Relationship Id="rId17" Type="http://schemas.openxmlformats.org/officeDocument/2006/relationships/image" Target="../media/image30.png"/><Relationship Id="rId18" Type="http://schemas.openxmlformats.org/officeDocument/2006/relationships/image" Target="file://localhost/Users/jiykim/vc/git-brg/b-exam/images/lta/runtime-3.png" TargetMode="External"/><Relationship Id="rId1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4.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5.png"/><Relationship Id="rId8" Type="http://schemas.openxmlformats.org/officeDocument/2006/relationships/image" Target="file://localhost/Users/jiykim/vc/git-brg/b-exam/images/lta/runtime-8.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5.png"/><Relationship Id="rId6" Type="http://schemas.openxmlformats.org/officeDocument/2006/relationships/image" Target="file://localhost/Users/jiykim/vc/git-brg/b-exam/images/lta/xpfor-2.png" TargetMode="External"/><Relationship Id="rId7" Type="http://schemas.openxmlformats.org/officeDocument/2006/relationships/image" Target="../media/image36.png"/><Relationship Id="rId8" Type="http://schemas.openxmlformats.org/officeDocument/2006/relationships/image" Target="file://localhost/Users/jiykim/vc/git-brg/b-exam/images/lta/xpfor-1.png" TargetMode="External"/><Relationship Id="rId9" Type="http://schemas.openxmlformats.org/officeDocument/2006/relationships/image" Target="../media/image37.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3.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39.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40.png"/><Relationship Id="rId10" Type="http://schemas.openxmlformats.org/officeDocument/2006/relationships/image" Target="file://localhost/Users/jiykim/vc/git-brg/b-exam/images/lta/dynamic-utask-1-1.png"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48.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49.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50.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44.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45.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46.png"/><Relationship Id="rId10" Type="http://schemas.openxmlformats.org/officeDocument/2006/relationships/image" Target="file://localhost/Users/jiykim/vc/git-brg/b-exam/images/lta/lta-tc-exec-3.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52.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54.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file://localhost/Users/jiykim/vc/git-brg/b-exam/images/lta/lta-divergence.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lta/taxonomy-8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file://localhost/Users/jiykim/vc/git-brg/b-exam/images/lta/taxonomy-32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file://localhost/Users/jiykim/vc/git-brg/b-exam/images/lta/lta-header-engine.png" TargetMode="External"/><Relationship Id="rId4" Type="http://schemas.openxmlformats.org/officeDocument/2006/relationships/image" Target="../media/image59.png"/><Relationship Id="rId5" Type="http://schemas.openxmlformats.org/officeDocument/2006/relationships/image" Target="file://localhost/Users/jiykim/vc/git-brg/b-exam/images/lta/lta-uarch-outer.png" TargetMode="External"/><Relationship Id="rId6" Type="http://schemas.openxmlformats.org/officeDocument/2006/relationships/image" Target="../media/image60.png"/><Relationship Id="rId7"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file://localhost/Users/jiykim/vc/git-brg/b-exam/images/evaluation/gem5.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runtime-validation.py.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image" Target="file://localhost/Users/jiykim/vc/git-brg/b-exam/code/fig-evaluation-perf-space.py.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area-breakdown-space.py.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fig-evaluation-ebreak-space.py.pdf" TargetMode="External"/><Relationship Id="rId3" Type="http://schemas.openxmlformats.org/officeDocument/2006/relationships/image" Target="file://localhost/Users/jiykim/vc/git-brg/b-exam/code/fig-evaluation-eeperf-space.py.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file://localhost/Users/jiykim/vc/git-brg/b-exam/images/lta/perf-legend-time.png" TargetMode="External"/><Relationship Id="rId4" Type="http://schemas.openxmlformats.org/officeDocument/2006/relationships/image" Target="file://localhost/Users/jiykim/vc/git-brg/b-exam/code/fig-evaluation-perf-time.py.pdf" TargetMode="External"/><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file://localhost/Users/jiykim/vc/git-brg/b-exam/code/fig-evaluation-ebreak-time.py.pdf" TargetMode="External"/><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64.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file://localhost/Users/jiykim/vc/git-brg/b-exam/images/evaluation/app_char.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file://localhost/Users/jiykim/vc/git-brg/b-exam/images/evaluation/app_stats.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phd-thesis/images/motivation/flow-header-scalar.png" TargetMode="External"/><Relationship Id="rId5" Type="http://schemas.openxmlformats.org/officeDocument/2006/relationships/image" Target="file://localhost/Users/jiykim/vc/git-brg/b-exam/code/fig-motivation-native-0.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file://localhost/Users/jiykim/vc/git-brg/b-exam/images/motivation/avx-padding-1.png" TargetMode="External"/><Relationship Id="rId12" Type="http://schemas.openxmlformats.org/officeDocument/2006/relationships/image" Target="../media/image16.png"/><Relationship Id="rId13"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4.png"/><Relationship Id="rId9" Type="http://schemas.openxmlformats.org/officeDocument/2006/relationships/image" Target="file://localhost/Users/jiykim/vc/git-brg/b-exam/images/motivation/avx-padding-0.png" TargetMode="External"/><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7.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816449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aligned_b</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057400" y="914400"/>
            <a:ext cx="5029200" cy="5029200"/>
          </a:xfrm>
          <a:prstGeom prst="rect">
            <a:avLst/>
          </a:prstGeom>
        </p:spPr>
      </p:pic>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41330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lstStyle/>
          <a:p>
            <a:pPr marL="457200" indent="-457200">
              <a:buFont typeface="+mj-lt"/>
              <a:buAutoNum type="arabicPeriod"/>
            </a:pPr>
            <a:r>
              <a:rPr lang="en-US" dirty="0" smtClean="0"/>
              <a:t>TBB offers the highest productivity</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8229600" cy="2638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smtClean="0">
                <a:solidFill>
                  <a:schemeClr val="tx1"/>
                </a:solidFill>
                <a:latin typeface="Courier" charset="0"/>
                <a:ea typeface="Courier" charset="0"/>
                <a:cs typeface="Courier" charset="0"/>
              </a:rPr>
              <a:t>LTA_PARALLEL_FOR(0</a:t>
            </a: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size,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 ({</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else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].cond1)</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task1();</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a:t>
            </a:r>
            <a:endParaRPr lang="en-US" sz="2000" dirty="0">
              <a:solidFill>
                <a:schemeClr val="tx1"/>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8590" y="3471853"/>
            <a:ext cx="3196060" cy="894726"/>
            <a:chOff x="3638590" y="3471853"/>
            <a:chExt cx="3196060" cy="894726"/>
          </a:xfrm>
        </p:grpSpPr>
        <p:sp>
          <p:nvSpPr>
            <p:cNvPr id="21" name="Rectangle 20"/>
            <p:cNvSpPr/>
            <p:nvPr/>
          </p:nvSpPr>
          <p:spPr>
            <a:xfrm>
              <a:off x="5558060" y="4077212"/>
              <a:ext cx="1276590"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8590" y="3471853"/>
              <a:ext cx="2557765" cy="605359"/>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016977" y="3471853"/>
            <a:ext cx="2817673" cy="896978"/>
            <a:chOff x="4016977" y="3471853"/>
            <a:chExt cx="2817673" cy="896978"/>
          </a:xfrm>
        </p:grpSpPr>
        <p:sp>
          <p:nvSpPr>
            <p:cNvPr id="28" name="Rectangle 27"/>
            <p:cNvSpPr/>
            <p:nvPr/>
          </p:nvSpPr>
          <p:spPr>
            <a:xfrm>
              <a:off x="4016977" y="4008416"/>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24580" y="4021917"/>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147877" y="3500194"/>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821418" y="3471853"/>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0" name="Picture 1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1" name="Picture 20"/>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2" name="Picture 21"/>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4" name="Picture 23"/>
          <p:cNvPicPr>
            <a:picLocks noChangeAspect="1"/>
          </p:cNvPicPr>
          <p:nvPr/>
        </p:nvPicPr>
        <p:blipFill>
          <a:blip r:embed="rId19" r:link="rId20">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5" name="Picture 24"/>
          <p:cNvPicPr>
            <a:picLocks noChangeAspect="1"/>
          </p:cNvPicPr>
          <p:nvPr/>
        </p:nvPicPr>
        <p:blipFill>
          <a:blip r:embed="rId21" r:link="rId22">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6" name="Picture 25"/>
          <p:cNvPicPr>
            <a:picLocks noChangeAspect="1"/>
          </p:cNvPicPr>
          <p:nvPr/>
        </p:nvPicPr>
        <p:blipFill>
          <a:blip r:embed="rId23" r:link="rId24">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mc:AlternateContent xmlns:mc="http://schemas.openxmlformats.org/markup-compatibility/2006" xmlns:a14="http://schemas.microsoft.com/office/drawing/2010/main">
        <mc:Choice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xmlns="">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25"/>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execution</a:t>
            </a:r>
          </a:p>
          <a:p>
            <a:r>
              <a:rPr lang="en-US" dirty="0" err="1" smtClean="0">
                <a:latin typeface="Courier" charset="0"/>
                <a:ea typeface="Courier" charset="0"/>
                <a:cs typeface="Courier" charset="0"/>
              </a:rPr>
              <a:t>mtuts</a:t>
            </a:r>
            <a:r>
              <a:rPr lang="en-US" dirty="0" smtClean="0"/>
              <a:t> instruction </a:t>
            </a:r>
            <a:r>
              <a:rPr lang="en-US" dirty="0"/>
              <a:t>can initialize </a:t>
            </a:r>
            <a:r>
              <a:rPr lang="en-US" dirty="0" smtClean="0"/>
              <a:t>µthread state</a:t>
            </a:r>
            <a:endParaRPr lang="en-US" dirty="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8702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17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631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8827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805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388066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pic>
        <p:nvPicPr>
          <p:cNvPr id="9" name="Picture 8"/>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274288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pic>
        <p:nvPicPr>
          <p:cNvPr id="8" name="Picture 7"/>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9" name="Rectangle 8"/>
          <p:cNvSpPr/>
          <p:nvPr/>
        </p:nvSpPr>
        <p:spPr>
          <a:xfrm>
            <a:off x="833377" y="2222339"/>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3376" y="3054187"/>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3376" y="131951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3375" y="450255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24628" y="5357551"/>
            <a:ext cx="2199188"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88733" y="1518212"/>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88733" y="4953966"/>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Heterogeneous Architecture, 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applications from PBBS and in-house suites</a:t>
            </a:r>
          </a:p>
          <a:p>
            <a:pPr lvl="1"/>
            <a:r>
              <a:rPr lang="en-US" dirty="0" smtClean="0"/>
              <a:t>Only showing subset in evaluation to crystallize insights</a:t>
            </a:r>
          </a:p>
          <a:p>
            <a:pPr lvl="1"/>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497909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52354" y="1273215"/>
            <a:ext cx="104172" cy="1516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1822229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pic>
        <p:nvPicPr>
          <p:cNvPr id="9" name="Picture 8"/>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92599" y="1008028"/>
            <a:ext cx="8924642" cy="4289957"/>
          </a:xfrm>
          <a:prstGeom prst="rect">
            <a:avLst/>
          </a:prstGeom>
        </p:spPr>
      </p:pic>
      <p:sp>
        <p:nvSpPr>
          <p:cNvPr id="10" name="Rectangle 9"/>
          <p:cNvSpPr/>
          <p:nvPr/>
        </p:nvSpPr>
        <p:spPr>
          <a:xfrm>
            <a:off x="902825" y="1020637"/>
            <a:ext cx="1354237"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082869" y="158441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3715" y="1008028"/>
            <a:ext cx="953132"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1429035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spTree>
    <p:extLst>
      <p:ext uri="{BB962C8B-B14F-4D97-AF65-F5344CB8AC3E}">
        <p14:creationId xmlns:p14="http://schemas.microsoft.com/office/powerpoint/2010/main" val="1688998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VT (Maven), FG-SIMT, RISC V </a:t>
            </a:r>
            <a:r>
              <a:rPr lang="en-US" dirty="0" err="1" smtClean="0"/>
              <a:t>Hwacha</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lstStyle/>
          <a:p>
            <a:pPr marL="457200" indent="-457200">
              <a:buFont typeface="+mj-lt"/>
              <a:buAutoNum type="arabicPeriod"/>
            </a:pPr>
            <a:r>
              <a:rPr lang="en-US" dirty="0"/>
              <a:t>D</a:t>
            </a:r>
            <a:r>
              <a:rPr lang="en-US" dirty="0" smtClean="0"/>
              <a:t>etailed account of example 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47</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50</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7055"/>
            <a:ext cx="9144000" cy="24168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3862"/>
            <a:ext cx="9144000" cy="2480153"/>
          </a:xfrm>
          <a:prstGeom prst="rect">
            <a:avLst/>
          </a:prstGeom>
        </p:spPr>
      </p:pic>
    </p:spTree>
    <p:extLst>
      <p:ext uri="{BB962C8B-B14F-4D97-AF65-F5344CB8AC3E}">
        <p14:creationId xmlns:p14="http://schemas.microsoft.com/office/powerpoint/2010/main" val="1046472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353183"/>
            <a:ext cx="8813800" cy="4851400"/>
          </a:xfrm>
          <a:prstGeom prst="rect">
            <a:avLst/>
          </a:prstGeom>
        </p:spPr>
      </p:pic>
      <p:sp>
        <p:nvSpPr>
          <p:cNvPr id="6" name="Title 1"/>
          <p:cNvSpPr>
            <a:spLocks noGrp="1"/>
          </p:cNvSpPr>
          <p:nvPr>
            <p:ph type="title"/>
          </p:nvPr>
        </p:nvSpPr>
        <p:spPr>
          <a:xfrm>
            <a:off x="457200" y="230174"/>
            <a:ext cx="8229600" cy="777856"/>
          </a:xfrm>
        </p:spPr>
        <p:txBody>
          <a:bodyPr>
            <a:normAutofit/>
          </a:bodyPr>
          <a:lstStyle/>
          <a:p>
            <a:r>
              <a:rPr lang="en-US" sz="2800" dirty="0" smtClean="0"/>
              <a:t>Impact of</a:t>
            </a:r>
            <a:r>
              <a:rPr lang="en-US" sz="2800" dirty="0" smtClean="0"/>
              <a:t> LLFU Sharing with Temporal Task Coupling</a:t>
            </a:r>
            <a:endParaRPr lang="en-US" sz="2800" dirty="0"/>
          </a:p>
        </p:txBody>
      </p:sp>
    </p:spTree>
    <p:extLst>
      <p:ext uri="{BB962C8B-B14F-4D97-AF65-F5344CB8AC3E}">
        <p14:creationId xmlns:p14="http://schemas.microsoft.com/office/powerpoint/2010/main" val="864194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934083"/>
            <a:ext cx="7061200" cy="5689600"/>
          </a:xfrm>
          <a:prstGeom prst="rect">
            <a:avLst/>
          </a:prstGeom>
        </p:spPr>
      </p:pic>
      <p:sp>
        <p:nvSpPr>
          <p:cNvPr id="7" name="Title 1"/>
          <p:cNvSpPr>
            <a:spLocks noGrp="1"/>
          </p:cNvSpPr>
          <p:nvPr>
            <p:ph type="title"/>
          </p:nvPr>
        </p:nvSpPr>
        <p:spPr>
          <a:xfrm>
            <a:off x="457200" y="230174"/>
            <a:ext cx="8229600" cy="777856"/>
          </a:xfrm>
        </p:spPr>
        <p:txBody>
          <a:bodyPr>
            <a:noAutofit/>
          </a:bodyPr>
          <a:lstStyle/>
          <a:p>
            <a:r>
              <a:rPr lang="en-US" sz="2800" dirty="0" smtClean="0"/>
              <a:t>Impact of </a:t>
            </a:r>
            <a:r>
              <a:rPr lang="en-US" sz="2800" dirty="0" err="1" smtClean="0"/>
              <a:t>uthread</a:t>
            </a:r>
            <a:r>
              <a:rPr lang="en-US" sz="2800" dirty="0" smtClean="0"/>
              <a:t> Count on Temporal Task Coupling</a:t>
            </a:r>
            <a:endParaRPr lang="en-US" sz="2800" dirty="0"/>
          </a:p>
        </p:txBody>
      </p:sp>
    </p:spTree>
    <p:extLst>
      <p:ext uri="{BB962C8B-B14F-4D97-AF65-F5344CB8AC3E}">
        <p14:creationId xmlns:p14="http://schemas.microsoft.com/office/powerpoint/2010/main" val="927081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size + j</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19" name="Picture 1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20" name="Picture 1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9" name="Picture 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105620" y="997153"/>
            <a:ext cx="4419600" cy="5029200"/>
          </a:xfrm>
          <a:prstGeom prst="rect">
            <a:avLst/>
          </a:prstGeom>
        </p:spPr>
      </p:pic>
      <p:pic>
        <p:nvPicPr>
          <p:cNvPr id="12" name="Picture 11"/>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2105620" y="991761"/>
            <a:ext cx="5029200" cy="5029200"/>
          </a:xfrm>
          <a:prstGeom prst="rect">
            <a:avLst/>
          </a:prstGeom>
        </p:spPr>
      </p:pic>
      <p:pic>
        <p:nvPicPr>
          <p:cNvPr id="13" name="Picture 12"/>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2105620" y="1002545"/>
            <a:ext cx="5029200" cy="5029200"/>
          </a:xfrm>
          <a:prstGeom prst="rect">
            <a:avLst/>
          </a:prstGeom>
        </p:spPr>
      </p:pic>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677007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34727</TotalTime>
  <Words>5907</Words>
  <Application>Microsoft Macintosh PowerPoint</Application>
  <PresentationFormat>On-screen Show (4:3)</PresentationFormat>
  <Paragraphs>621</Paragraphs>
  <Slides>52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Cambria Math</vt:lpstr>
      <vt:lpstr>Courier</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LTA Runtime</vt:lpstr>
      <vt:lpstr>Presentation Overview</vt:lpstr>
      <vt:lpstr>Task Group Execution</vt:lpstr>
      <vt:lpstr>Varying Spatial Task Coupling</vt:lpstr>
      <vt:lpstr>Varying Temporal Task Coupling</vt:lpstr>
      <vt:lpstr>Types of Control Divergence</vt:lpstr>
      <vt:lpstr>Task-Coupling Terminology</vt:lpstr>
      <vt:lpstr>Task-Coupling Taxonomy</vt:lpstr>
      <vt:lpstr>Task-Coupling Taxonomy</vt:lpstr>
      <vt:lpstr>LTA Engine Template</vt:lpstr>
      <vt:lpstr>Presentation Overview</vt:lpstr>
      <vt:lpstr>LTA Methodology</vt:lpstr>
      <vt:lpstr>LTA Methodology</vt:lpstr>
      <vt:lpstr>LTA Runtime Validation</vt:lpstr>
      <vt:lpstr>LTA Engine: Spatial Task Coupling: Performance</vt:lpstr>
      <vt:lpstr>LTA Engine: Spatial Task Coupling: Area</vt:lpstr>
      <vt:lpstr>LTA Engine: Spatial Task Coupling: Energy</vt:lpstr>
      <vt:lpstr>LTA Engine: Temporal Task Coupling: Performance</vt:lpstr>
      <vt:lpstr>LTA Engine: Temporal Task Coupling: Energy</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Presentation Overview</vt:lpstr>
      <vt:lpstr>Application Characteristics</vt:lpstr>
      <vt:lpstr>Application Statistics</vt:lpstr>
      <vt:lpstr>PowerPoint Presentation</vt:lpstr>
      <vt:lpstr>Impact of LLFU Sharing with Temporal Task Coupling</vt:lpstr>
      <vt:lpstr>Impact of uthread Count on Temporal Task Coupling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597</cp:revision>
  <dcterms:created xsi:type="dcterms:W3CDTF">2013-06-11T20:34:02Z</dcterms:created>
  <dcterms:modified xsi:type="dcterms:W3CDTF">2016-08-30T00:15:04Z</dcterms:modified>
</cp:coreProperties>
</file>